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318" r:id="rId4"/>
    <p:sldId id="319" r:id="rId5"/>
    <p:sldId id="320" r:id="rId6"/>
    <p:sldId id="317" r:id="rId7"/>
    <p:sldId id="324" r:id="rId8"/>
    <p:sldId id="321" r:id="rId9"/>
    <p:sldId id="322" r:id="rId10"/>
    <p:sldId id="323" r:id="rId11"/>
    <p:sldId id="310" r:id="rId12"/>
    <p:sldId id="298" r:id="rId13"/>
    <p:sldId id="316" r:id="rId14"/>
    <p:sldId id="299" r:id="rId15"/>
    <p:sldId id="30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3942"/>
    <a:srgbClr val="1C407B"/>
    <a:srgbClr val="DBE0E3"/>
    <a:srgbClr val="FD1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689C5E-7295-474C-BC44-B4FBF58E1240}" v="2" dt="2020-10-23T07:17:09.555"/>
    <p1510:client id="{E9E31BED-E236-41B5-BE81-EFAC630FEBD4}" v="6" dt="2020-11-02T04:36:04.5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46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22" d="100"/>
          <a:sy n="122" d="100"/>
        </p:scale>
        <p:origin x="4932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zzzzaki6" userId="373eOGVm11x/oMjoxOrf51Q80FhLgxS0gwOc8i9Wpgg=" providerId="None" clId="Web-{56689C5E-7295-474C-BC44-B4FBF58E1240}"/>
    <pc:docChg chg="addSld">
      <pc:chgData name="chezzzzaki6" userId="373eOGVm11x/oMjoxOrf51Q80FhLgxS0gwOc8i9Wpgg=" providerId="None" clId="Web-{56689C5E-7295-474C-BC44-B4FBF58E1240}" dt="2020-10-23T07:17:09.555" v="1"/>
      <pc:docMkLst>
        <pc:docMk/>
      </pc:docMkLst>
      <pc:sldChg chg="new">
        <pc:chgData name="chezzzzaki6" userId="373eOGVm11x/oMjoxOrf51Q80FhLgxS0gwOc8i9Wpgg=" providerId="None" clId="Web-{56689C5E-7295-474C-BC44-B4FBF58E1240}" dt="2020-10-23T07:16:52.133" v="0"/>
        <pc:sldMkLst>
          <pc:docMk/>
          <pc:sldMk cId="1271572559" sldId="256"/>
        </pc:sldMkLst>
      </pc:sldChg>
      <pc:sldChg chg="new">
        <pc:chgData name="chezzzzaki6" userId="373eOGVm11x/oMjoxOrf51Q80FhLgxS0gwOc8i9Wpgg=" providerId="None" clId="Web-{56689C5E-7295-474C-BC44-B4FBF58E1240}" dt="2020-10-23T07:17:09.555" v="1"/>
        <pc:sldMkLst>
          <pc:docMk/>
          <pc:sldMk cId="4038723343" sldId="257"/>
        </pc:sldMkLst>
      </pc:sldChg>
    </pc:docChg>
  </pc:docChgLst>
  <pc:docChgLst>
    <pc:chgData name="kaf.me@krirpo.ru" userId="8X6hwp29S4Z4abHMegWoRNGAEC4bnOKOPEsmPFCjKHE=" providerId="None" clId="Web-{E9E31BED-E236-41B5-BE81-EFAC630FEBD4}"/>
    <pc:docChg chg="addSld modSld">
      <pc:chgData name="kaf.me@krirpo.ru" userId="8X6hwp29S4Z4abHMegWoRNGAEC4bnOKOPEsmPFCjKHE=" providerId="None" clId="Web-{E9E31BED-E236-41B5-BE81-EFAC630FEBD4}" dt="2020-11-02T04:36:04.531" v="5"/>
      <pc:docMkLst>
        <pc:docMk/>
      </pc:docMkLst>
      <pc:sldChg chg="modTransition">
        <pc:chgData name="kaf.me@krirpo.ru" userId="8X6hwp29S4Z4abHMegWoRNGAEC4bnOKOPEsmPFCjKHE=" providerId="None" clId="Web-{E9E31BED-E236-41B5-BE81-EFAC630FEBD4}" dt="2020-11-02T04:32:46.090" v="3"/>
        <pc:sldMkLst>
          <pc:docMk/>
          <pc:sldMk cId="4038723343" sldId="257"/>
        </pc:sldMkLst>
      </pc:sldChg>
      <pc:sldChg chg="new">
        <pc:chgData name="kaf.me@krirpo.ru" userId="8X6hwp29S4Z4abHMegWoRNGAEC4bnOKOPEsmPFCjKHE=" providerId="None" clId="Web-{E9E31BED-E236-41B5-BE81-EFAC630FEBD4}" dt="2020-11-02T04:35:35.608" v="4"/>
        <pc:sldMkLst>
          <pc:docMk/>
          <pc:sldMk cId="1983241981" sldId="258"/>
        </pc:sldMkLst>
      </pc:sldChg>
      <pc:sldChg chg="new">
        <pc:chgData name="kaf.me@krirpo.ru" userId="8X6hwp29S4Z4abHMegWoRNGAEC4bnOKOPEsmPFCjKHE=" providerId="None" clId="Web-{E9E31BED-E236-41B5-BE81-EFAC630FEBD4}" dt="2020-11-02T04:36:04.531" v="5"/>
        <pc:sldMkLst>
          <pc:docMk/>
          <pc:sldMk cId="1764924218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0481AF0-EB83-4ECA-BD60-3996BDB50A73}" type="datetimeFigureOut">
              <a:rPr lang="ru-RU" smtClean="0"/>
              <a:pPr/>
              <a:t>10.06.2021</a:t>
            </a:fld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172254A-1DE8-4E9A-B4A3-FB1DE6305B09}" type="slidenum">
              <a:rPr lang="ru-RU" smtClean="0"/>
              <a:pPr/>
              <a:t>‹#›</a:t>
            </a:fld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58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>
            <a:extLst>
              <a:ext uri="{FF2B5EF4-FFF2-40B4-BE49-F238E27FC236}">
                <a16:creationId xmlns="" xmlns:a16="http://schemas.microsoft.com/office/drawing/2014/main" id="{E386E1C5-3846-42D2-AB9A-0383B7D05E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81971" cy="6308725"/>
          </a:xfrm>
          <a:prstGeom prst="rect">
            <a:avLst/>
          </a:prstGeom>
        </p:spPr>
      </p:pic>
      <p:sp>
        <p:nvSpPr>
          <p:cNvPr id="33" name="Заголовок 32">
            <a:extLst>
              <a:ext uri="{FF2B5EF4-FFF2-40B4-BE49-F238E27FC236}">
                <a16:creationId xmlns="" xmlns:a16="http://schemas.microsoft.com/office/drawing/2014/main" id="{43132F4E-D791-4C45-B181-6A081F489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2175" y="2499360"/>
            <a:ext cx="8101013" cy="221119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000" b="1">
                <a:solidFill>
                  <a:srgbClr val="D539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НАЗВАНИЯ</a:t>
            </a:r>
            <a:br>
              <a:rPr lang="ru-RU" dirty="0"/>
            </a:br>
            <a:r>
              <a:rPr lang="ru-RU" dirty="0"/>
              <a:t>ПРЕЗЕНТАЦИИ</a:t>
            </a:r>
            <a:br>
              <a:rPr lang="ru-RU" dirty="0"/>
            </a:br>
            <a:r>
              <a:rPr lang="ru-RU" dirty="0"/>
              <a:t>ПРОПИСНЫМИ БУКВАМИ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МАКСИМУМ 4 СТРОКИ</a:t>
            </a:r>
          </a:p>
        </p:txBody>
      </p:sp>
      <p:pic>
        <p:nvPicPr>
          <p:cNvPr id="38" name="Рисунок 37">
            <a:extLst>
              <a:ext uri="{FF2B5EF4-FFF2-40B4-BE49-F238E27FC236}">
                <a16:creationId xmlns="" xmlns:a16="http://schemas.microsoft.com/office/drawing/2014/main" id="{23D2033C-978C-4752-BF1C-B2EF2F79E9D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44" name="Текст 2">
            <a:extLst>
              <a:ext uri="{FF2B5EF4-FFF2-40B4-BE49-F238E27FC236}">
                <a16:creationId xmlns="" xmlns:a16="http://schemas.microsoft.com/office/drawing/2014/main" id="{B9D000CB-909E-4E4D-B1B1-C1E09F2474B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32175" y="5274563"/>
            <a:ext cx="8101012" cy="37439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Фамилия Имя Отчество</a:t>
            </a:r>
          </a:p>
        </p:txBody>
      </p:sp>
      <p:sp>
        <p:nvSpPr>
          <p:cNvPr id="45" name="Текст 2">
            <a:extLst>
              <a:ext uri="{FF2B5EF4-FFF2-40B4-BE49-F238E27FC236}">
                <a16:creationId xmlns="" xmlns:a16="http://schemas.microsoft.com/office/drawing/2014/main" id="{301A5DFC-448B-4BE7-9159-33EE4257693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432175" y="5648958"/>
            <a:ext cx="8101012" cy="6597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степень, должность</a:t>
            </a:r>
          </a:p>
        </p:txBody>
      </p:sp>
    </p:spTree>
    <p:extLst>
      <p:ext uri="{BB962C8B-B14F-4D97-AF65-F5344CB8AC3E}">
        <p14:creationId xmlns:p14="http://schemas.microsoft.com/office/powerpoint/2010/main" val="781607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65" userDrawn="1">
          <p15:clr>
            <a:srgbClr val="A4A3A4"/>
          </p15:clr>
        </p15:guide>
        <p15:guide id="2" pos="2162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70AE48E1-E4A4-4B62-8DCC-59AD3268E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8812" y="2058989"/>
            <a:ext cx="4158721" cy="424814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AE9BF6FD-6312-4F5A-B966-6246E3CCD77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9BB2535F-A448-4C3B-BED2-07E38D8B26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16" name="Заголовок 1">
            <a:extLst>
              <a:ext uri="{FF2B5EF4-FFF2-40B4-BE49-F238E27FC236}">
                <a16:creationId xmlns="" xmlns:a16="http://schemas.microsoft.com/office/drawing/2014/main" id="{8458CABF-A79F-4D47-9C0E-3F50280C0D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7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="" xmlns:a16="http://schemas.microsoft.com/office/drawing/2014/main" id="{BA601439-600A-4131-B653-442973D7478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6" y="2060580"/>
            <a:ext cx="6350001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Вставка диаграммы,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2921264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5" orient="horz" pos="346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  <p15:guide id="7" orient="horz" pos="845" userDrawn="1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BA876551-14F8-45F2-A627-A3561400FDD3}"/>
              </a:ext>
            </a:extLst>
          </p:cNvPr>
          <p:cNvSpPr/>
          <p:nvPr userDrawn="1"/>
        </p:nvSpPr>
        <p:spPr>
          <a:xfrm>
            <a:off x="0" y="0"/>
            <a:ext cx="10260000" cy="1674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4" y="549275"/>
            <a:ext cx="9187920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5"/>
            <a:ext cx="10874374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F35F25DE-C9D4-4D48-A2A6-B29F6726C3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568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3874DA2F-C933-4E10-B923-6822BBBABB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2485" y="389353"/>
            <a:ext cx="1339951" cy="1435087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159A134F-547D-470E-A3A4-54D94D899B5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7108" y="279047"/>
            <a:ext cx="1287485" cy="1644419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5100FEC-BF65-468E-ABA3-DC5CA157244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225" y="744431"/>
            <a:ext cx="1288004" cy="912955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94AEFE20-048F-4F88-99FB-00B50A78379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588986" cy="630872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6626C3D4-8608-4C0E-8466-DD0F685B528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32" name="Заголовок 32">
            <a:extLst>
              <a:ext uri="{FF2B5EF4-FFF2-40B4-BE49-F238E27FC236}">
                <a16:creationId xmlns="" xmlns:a16="http://schemas.microsoft.com/office/drawing/2014/main" id="{59EFEFD2-FB12-49EB-B8BE-59EE084B9F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2175" y="2499360"/>
            <a:ext cx="8101013" cy="221119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000" b="1">
                <a:solidFill>
                  <a:srgbClr val="D539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НАЗВАНИЯ</a:t>
            </a:r>
            <a:br>
              <a:rPr lang="ru-RU" dirty="0"/>
            </a:br>
            <a:r>
              <a:rPr lang="ru-RU" dirty="0"/>
              <a:t>ПРЕЗЕНТАЦИИ</a:t>
            </a:r>
            <a:br>
              <a:rPr lang="ru-RU" dirty="0"/>
            </a:br>
            <a:r>
              <a:rPr lang="ru-RU" dirty="0"/>
              <a:t>ПРОПИСНЫМИ БУКВАМИ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33" name="Текст 2">
            <a:extLst>
              <a:ext uri="{FF2B5EF4-FFF2-40B4-BE49-F238E27FC236}">
                <a16:creationId xmlns="" xmlns:a16="http://schemas.microsoft.com/office/drawing/2014/main" id="{B3750B8A-510F-488F-8DF2-3CCEB8C63A1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32175" y="5274563"/>
            <a:ext cx="8101012" cy="37439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Фамилия Имя Отчество</a:t>
            </a:r>
          </a:p>
        </p:txBody>
      </p:sp>
      <p:sp>
        <p:nvSpPr>
          <p:cNvPr id="34" name="Текст 2">
            <a:extLst>
              <a:ext uri="{FF2B5EF4-FFF2-40B4-BE49-F238E27FC236}">
                <a16:creationId xmlns="" xmlns:a16="http://schemas.microsoft.com/office/drawing/2014/main" id="{40167783-5B58-469F-84D9-2C886A179D6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432175" y="5648958"/>
            <a:ext cx="8101012" cy="6597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степень, должность</a:t>
            </a:r>
          </a:p>
        </p:txBody>
      </p:sp>
    </p:spTree>
    <p:extLst>
      <p:ext uri="{BB962C8B-B14F-4D97-AF65-F5344CB8AC3E}">
        <p14:creationId xmlns:p14="http://schemas.microsoft.com/office/powerpoint/2010/main" val="2798242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62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_2020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99E35204-B4BF-49EC-8137-6F861C530C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6737"/>
            <a:ext cx="5919228" cy="987554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4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2" y="1700213"/>
            <a:ext cx="10874375" cy="363696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1907708B-263E-4F5C-BBA4-FFC2EE4AA6E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036" y="5897233"/>
            <a:ext cx="747787" cy="800879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9AB7E410-E523-498B-BDDF-1D15AD9FD33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322" y="5838822"/>
            <a:ext cx="718507" cy="917701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0F6C66A7-3701-4FAF-8B9C-7AF6A76D9D1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878" y="6042926"/>
            <a:ext cx="718797" cy="509493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="" xmlns:a16="http://schemas.microsoft.com/office/drawing/2014/main" id="{3D4A3724-D351-4868-9EDE-94A555D3B79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176" y="5975350"/>
            <a:ext cx="496361" cy="638977"/>
          </a:xfrm>
          <a:prstGeom prst="rect">
            <a:avLst/>
          </a:prstGeom>
        </p:spPr>
      </p:pic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D6D3874F-FBFA-4C77-9265-F9C9F35D8710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605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362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071" userDrawn="1">
          <p15:clr>
            <a:srgbClr val="A4A3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_2020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4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2" y="1700214"/>
            <a:ext cx="10874375" cy="363696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16DABB3E-0F6F-441F-929D-9BD4E1B5DF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771" y="5716737"/>
            <a:ext cx="5919228" cy="98755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A5D0623B-202E-46DC-ABCF-D20BB8FA16D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85" y="5884533"/>
            <a:ext cx="747787" cy="80087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98A5B2D8-762A-4356-A321-33A54DB3B52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471" y="5826122"/>
            <a:ext cx="718507" cy="917701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3D74CDF4-3F49-4EB8-AEF8-B67326ADFE6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027" y="6030226"/>
            <a:ext cx="718797" cy="50949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69184E51-95B9-46A3-B902-B1DD9DAAC8F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" y="5975350"/>
            <a:ext cx="496361" cy="638977"/>
          </a:xfrm>
          <a:prstGeom prst="rect">
            <a:avLst/>
          </a:prstGeom>
        </p:spPr>
      </p:pic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7259E965-4798-47A8-B9DC-71E8EA0EEA0E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916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362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071" userDrawn="1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E9F6E77B-0C24-4758-98CB-4B4D075433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771" y="5716737"/>
            <a:ext cx="5919228" cy="987554"/>
          </a:xfrm>
          <a:prstGeom prst="rect">
            <a:avLst/>
          </a:prstGeom>
        </p:spPr>
      </p:pic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5243D829-3254-4355-AA25-4796E1713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813" y="1700213"/>
            <a:ext cx="5257801" cy="363075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0905DE97-2EB3-48FD-A6A1-BBF086DA0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5384" y="1700213"/>
            <a:ext cx="5257804" cy="363075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11316696-3DFE-4E30-ACD2-36F0245F33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5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A2C0323-E644-4185-B7E5-082D15978B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85" y="5884533"/>
            <a:ext cx="747787" cy="80087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333BC8D6-92E2-4356-8718-0D7170B8FE5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471" y="5826122"/>
            <a:ext cx="718507" cy="917701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FE8FBA32-0BA8-4A36-870F-3031097ABEE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027" y="6030226"/>
            <a:ext cx="718797" cy="509493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DBEFFEC7-8942-4ABD-9DAE-AD2F7CF52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" y="5975350"/>
            <a:ext cx="496361" cy="638977"/>
          </a:xfrm>
          <a:prstGeom prst="rect">
            <a:avLst/>
          </a:prstGeom>
        </p:spPr>
      </p:pic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7F2FBDD4-FAFB-445E-9ED1-D398344EEA74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16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845" userDrawn="1">
          <p15:clr>
            <a:srgbClr val="A4A3A4"/>
          </p15:clr>
        </p15:guide>
        <p15:guide id="5" orient="horz" pos="1071" userDrawn="1">
          <p15:clr>
            <a:srgbClr val="A4A3A4"/>
          </p15:clr>
        </p15:guide>
        <p15:guide id="6" orient="horz" pos="3362" userDrawn="1">
          <p15:clr>
            <a:srgbClr val="A4A3A4"/>
          </p15:clr>
        </p15:guide>
        <p15:guide id="7" pos="3727" userDrawn="1">
          <p15:clr>
            <a:srgbClr val="A4A3A4"/>
          </p15:clr>
        </p15:guide>
        <p15:guide id="8" pos="3953" userDrawn="1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 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CAB8DC68-5BA8-4236-9EE0-66DE429DD88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771" y="5716737"/>
            <a:ext cx="5919228" cy="987554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26F7891-4758-4DD0-AE03-FCFF99CD9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8814" y="1712911"/>
            <a:ext cx="5257800" cy="79216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5243D829-3254-4355-AA25-4796E1713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814" y="2677968"/>
            <a:ext cx="5257800" cy="265920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C173AEDD-12D0-4E4B-AE69-1F00A18EAF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5384" y="1712911"/>
            <a:ext cx="5257804" cy="79216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0905DE97-2EB3-48FD-A6A1-BBF086DA0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5384" y="2677968"/>
            <a:ext cx="5257804" cy="265920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11316696-3DFE-4E30-ACD2-36F0245F33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5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CB3E4764-8CD8-4CE1-B493-48DED957BF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85" y="5884533"/>
            <a:ext cx="747787" cy="80087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458A5694-D910-4F40-9A4B-83C3D375532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471" y="5826122"/>
            <a:ext cx="718507" cy="91770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19FB8689-510C-4335-B9EA-F9BF9B2E456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027" y="6030226"/>
            <a:ext cx="718797" cy="50949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C083688A-AB5D-424A-8193-CAD716051C8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" y="5975350"/>
            <a:ext cx="496361" cy="638977"/>
          </a:xfrm>
          <a:prstGeom prst="rect">
            <a:avLst/>
          </a:prstGeom>
        </p:spPr>
      </p:pic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1DDDB095-9CC6-451A-BA1E-BA275F0F92EC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815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845" userDrawn="1">
          <p15:clr>
            <a:srgbClr val="A4A3A4"/>
          </p15:clr>
        </p15:guide>
        <p15:guide id="5" orient="horz" pos="1071" userDrawn="1">
          <p15:clr>
            <a:srgbClr val="A4A3A4"/>
          </p15:clr>
        </p15:guide>
        <p15:guide id="6" orient="horz" pos="3362" userDrawn="1">
          <p15:clr>
            <a:srgbClr val="A4A3A4"/>
          </p15:clr>
        </p15:guide>
        <p15:guide id="7" pos="3727" userDrawn="1">
          <p15:clr>
            <a:srgbClr val="A4A3A4"/>
          </p15:clr>
        </p15:guide>
        <p15:guide id="8" pos="3953" userDrawn="1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_боков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8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3" y="2060575"/>
            <a:ext cx="9601187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1BA87FB-93B8-4DB6-A1A8-DCAE446BB8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0"/>
            <a:ext cx="1532757" cy="650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2578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6471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_боков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32000" y="549275"/>
            <a:ext cx="10260001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00" y="2060575"/>
            <a:ext cx="9601187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193200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1BA87FB-93B8-4DB6-A1A8-DCAE446BB8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32757" cy="650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229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09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7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5"/>
            <a:ext cx="10874374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F35F25DE-C9D4-4D48-A2A6-B29F6726C3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9570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219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53" r:id="rId5"/>
    <p:sldLayoutId id="2147483662" r:id="rId6"/>
    <p:sldLayoutId id="2147483664" r:id="rId7"/>
    <p:sldLayoutId id="2147483667" r:id="rId8"/>
    <p:sldLayoutId id="2147483650" r:id="rId9"/>
    <p:sldLayoutId id="2147483656" r:id="rId10"/>
    <p:sldLayoutId id="21474836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22D8CC5-5101-4ACE-A2B7-B8B1B67B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2174" y="2114026"/>
            <a:ext cx="8101014" cy="1929468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chemeClr val="accent1"/>
                </a:solidFill>
                <a:effectLst/>
                <a:latin typeface="+mj-lt"/>
                <a:ea typeface="Calibri" panose="020F0502020204030204" pitchFamily="34" charset="0"/>
              </a:rPr>
              <a:t>Изменения в методологической основе преподавания общеобразовательных дисциплин в пределах освоения ППКРС и ППССЗ</a:t>
            </a:r>
            <a:endParaRPr lang="ru-RU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3415CAE-63EC-4DD0-9C75-E86EF5D81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32174" y="4832059"/>
            <a:ext cx="8101013" cy="444616"/>
          </a:xfrm>
        </p:spPr>
        <p:txBody>
          <a:bodyPr/>
          <a:lstStyle/>
          <a:p>
            <a:r>
              <a:rPr lang="ru-RU" dirty="0"/>
              <a:t>Апухтина Анна Геннадьевна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FDA0AF76-53E9-4D7F-A0AA-90993BB64DD7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432174" y="5398184"/>
            <a:ext cx="8101013" cy="1036172"/>
          </a:xfrm>
        </p:spPr>
        <p:txBody>
          <a:bodyPr/>
          <a:lstStyle/>
          <a:p>
            <a:r>
              <a:rPr lang="ru-RU" dirty="0"/>
              <a:t>кандидат филологических наук, </a:t>
            </a:r>
          </a:p>
          <a:p>
            <a:r>
              <a:rPr lang="ru-RU" dirty="0"/>
              <a:t>проректор по науке КРИРПО</a:t>
            </a:r>
          </a:p>
        </p:txBody>
      </p:sp>
    </p:spTree>
    <p:extLst>
      <p:ext uri="{BB962C8B-B14F-4D97-AF65-F5344CB8AC3E}">
        <p14:creationId xmlns:p14="http://schemas.microsoft.com/office/powerpoint/2010/main" val="1271572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Всероссийские проверочные работы в СПО</a:t>
            </a:r>
            <a:br>
              <a:rPr lang="ru-RU" dirty="0"/>
            </a:br>
            <a:r>
              <a:rPr lang="ru-RU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761687"/>
            <a:ext cx="11146536" cy="4379053"/>
          </a:xfrm>
        </p:spPr>
        <p:txBody>
          <a:bodyPr/>
          <a:lstStyle/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7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В зависимости от профессии/специальности участник ВПР </a:t>
            </a:r>
            <a:r>
              <a:rPr lang="ru-RU" sz="1700" dirty="0" smtClean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в СПО </a:t>
            </a:r>
            <a:r>
              <a:rPr lang="ru-RU" sz="17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выполняет следующие проверочные работы:</a:t>
            </a:r>
          </a:p>
          <a:p>
            <a:pPr indent="457200">
              <a:lnSpc>
                <a:spcPct val="150000"/>
              </a:lnSpc>
              <a:spcBef>
                <a:spcPts val="0"/>
              </a:spcBef>
            </a:pPr>
            <a:r>
              <a:rPr lang="ru-RU" sz="17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проверочная работа в части оценки </a:t>
            </a:r>
            <a:r>
              <a:rPr lang="ru-RU" sz="1700" b="1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метапредметных результатов обучения </a:t>
            </a:r>
            <a:r>
              <a:rPr lang="ru-RU" sz="17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в соответствии с федеральным государственным образовательным стандартом основного общего образования (ФГОС ООО) и федеральным государственным образовательным стандартом среднего общего образования (ФГОС СОО) </a:t>
            </a:r>
            <a:r>
              <a:rPr lang="ru-RU" sz="1700" b="1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(выполняется всеми участниками)</a:t>
            </a:r>
            <a:r>
              <a:rPr lang="ru-RU" sz="17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;</a:t>
            </a:r>
          </a:p>
          <a:p>
            <a:pPr indent="457200">
              <a:lnSpc>
                <a:spcPct val="150000"/>
              </a:lnSpc>
              <a:spcBef>
                <a:spcPts val="0"/>
              </a:spcBef>
            </a:pPr>
            <a:r>
              <a:rPr lang="ru-RU" sz="17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проверочная работа </a:t>
            </a:r>
            <a:r>
              <a:rPr lang="ru-RU" sz="1700" b="1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по учебным предметам, </a:t>
            </a:r>
            <a:r>
              <a:rPr lang="ru-RU" sz="1700" b="1" u="sng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профильным</a:t>
            </a:r>
            <a:r>
              <a:rPr lang="ru-RU" sz="1700" b="1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 для </a:t>
            </a:r>
            <a:r>
              <a:rPr lang="ru-RU" sz="1700" b="1" dirty="0" smtClean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осваиваемой профессии / специальности</a:t>
            </a:r>
            <a:r>
              <a:rPr lang="ru-RU" sz="1700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ru-RU" sz="17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выбранным по решению образовательной организации из числа общеобразовательных учебных предметов: </a:t>
            </a:r>
            <a:r>
              <a:rPr lang="ru-RU" sz="1700" i="1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русский язык, математика, физика, химия, биология, </a:t>
            </a:r>
            <a:r>
              <a:rPr lang="ru-RU" sz="1700" i="1" u="sng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естествознание</a:t>
            </a:r>
            <a:r>
              <a:rPr lang="ru-RU" sz="1700" i="1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, география, история, </a:t>
            </a:r>
            <a:r>
              <a:rPr lang="ru-RU" sz="1700" i="1" u="sng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обществознание</a:t>
            </a:r>
            <a:r>
              <a:rPr lang="ru-RU" sz="1700" i="1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, иностранные языки (английский язык, немецкий язык, французский язык), информатика</a:t>
            </a:r>
            <a:r>
              <a:rPr lang="ru-RU" sz="1700" dirty="0">
                <a:solidFill>
                  <a:schemeClr val="tx2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700" b="1" dirty="0">
                <a:solidFill>
                  <a:schemeClr val="accent2"/>
                </a:solidFill>
                <a:effectLst/>
                <a:latin typeface="+mj-lt"/>
                <a:ea typeface="Times New Roman" panose="02020603050405020304" pitchFamily="18" charset="0"/>
              </a:rPr>
              <a:t>(выполняется только обучающимися по программам подготовки специалистов среднего звена</a:t>
            </a:r>
            <a:r>
              <a:rPr lang="ru-RU" sz="1700" b="1" dirty="0" smtClean="0">
                <a:solidFill>
                  <a:schemeClr val="accent2"/>
                </a:solidFill>
                <a:effectLst/>
                <a:latin typeface="+mj-lt"/>
                <a:ea typeface="Times New Roman" panose="02020603050405020304" pitchFamily="18" charset="0"/>
              </a:rPr>
              <a:t>)</a:t>
            </a:r>
            <a:r>
              <a:rPr lang="ru-RU" sz="1700" b="1" dirty="0" smtClean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ru-RU" sz="1700" b="1" dirty="0">
              <a:solidFill>
                <a:schemeClr val="accent2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2000" dirty="0">
              <a:solidFill>
                <a:schemeClr val="tx2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1600" b="1" dirty="0">
              <a:solidFill>
                <a:schemeClr val="accent1"/>
              </a:solidFill>
              <a:latin typeface="+mj-lt"/>
              <a:ea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712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ФГОС среднего общего образования </a:t>
            </a:r>
            <a:br>
              <a:rPr lang="ru-RU" sz="3200" b="1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6"/>
            <a:ext cx="10288819" cy="4004664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 внесении изменений в некоторые федеральные государственные образовательные стандарты общего образования </a:t>
            </a:r>
            <a:r>
              <a:rPr lang="ru-RU" sz="2400" b="1" dirty="0">
                <a:solidFill>
                  <a:srgbClr val="C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 вопросам воспитания обучающихся</a:t>
            </a:r>
            <a:r>
              <a:rPr lang="ru-RU" sz="2400" b="1" dirty="0">
                <a:solidFill>
                  <a:schemeClr val="accent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+mj-lt"/>
                <a:cs typeface="Arial" pitchFamily="34" charset="0"/>
              </a:rPr>
              <a:t>: приказ Министерства Просвещения Российской Федерации от 11 декабря 2020 г. 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Arial" pitchFamily="34" charset="0"/>
              </a:rPr>
              <a:t>№ 712</a:t>
            </a:r>
            <a:r>
              <a:rPr lang="ru-RU" sz="2400" b="1" dirty="0">
                <a:solidFill>
                  <a:schemeClr val="tx2"/>
                </a:solidFill>
                <a:latin typeface="+mj-lt"/>
                <a:cs typeface="Arial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124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895" y="549275"/>
            <a:ext cx="9723105" cy="792163"/>
          </a:xfrm>
        </p:spPr>
        <p:txBody>
          <a:bodyPr/>
          <a:lstStyle/>
          <a:p>
            <a:r>
              <a:rPr lang="ru-RU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ФГОС среднего общего образования </a:t>
            </a:r>
            <a:r>
              <a:rPr lang="ru-RU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rgbClr val="C00000"/>
                </a:solidFill>
              </a:rPr>
              <a:t>(ред. от 11.12.2020)</a:t>
            </a:r>
            <a:r>
              <a:rPr lang="ru-RU" sz="1800" b="1" dirty="0"/>
              <a:t/>
            </a:r>
            <a:br>
              <a:rPr lang="ru-RU" sz="1800" b="1" dirty="0"/>
            </a:br>
            <a:endParaRPr lang="ru-RU" sz="1800" dirty="0">
              <a:solidFill>
                <a:schemeClr val="tx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283" y="1828800"/>
            <a:ext cx="11174135" cy="461394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sz="2200" b="1" dirty="0">
                <a:solidFill>
                  <a:srgbClr val="C00000"/>
                </a:solidFill>
              </a:rPr>
              <a:t>П.</a:t>
            </a:r>
            <a:r>
              <a:rPr lang="ru-RU" sz="2200" dirty="0">
                <a:solidFill>
                  <a:srgbClr val="C00000"/>
                </a:solidFill>
              </a:rPr>
              <a:t> </a:t>
            </a:r>
            <a:r>
              <a:rPr lang="ru-RU" sz="2200" b="1" dirty="0">
                <a:solidFill>
                  <a:srgbClr val="C00000"/>
                </a:solidFill>
              </a:rPr>
              <a:t>14. Содержательный раздел ООП:</a:t>
            </a:r>
          </a:p>
          <a:p>
            <a:pPr marL="0" indent="0">
              <a:spcBef>
                <a:spcPts val="0"/>
              </a:spcBef>
              <a:buNone/>
            </a:pPr>
            <a:endParaRPr lang="ru-RU" sz="2200" b="1" dirty="0"/>
          </a:p>
          <a:p>
            <a:pPr marL="0" indent="0">
              <a:spcBef>
                <a:spcPts val="0"/>
              </a:spcBef>
              <a:buNone/>
            </a:pPr>
            <a:r>
              <a:rPr lang="ru-RU" sz="2200" b="1" dirty="0">
                <a:solidFill>
                  <a:schemeClr val="tx2"/>
                </a:solidFill>
              </a:rPr>
              <a:t>Программа развития универсальных учебных действий при получении среднего общего образования</a:t>
            </a:r>
            <a:r>
              <a:rPr lang="ru-RU" sz="2200" dirty="0">
                <a:solidFill>
                  <a:schemeClr val="tx2"/>
                </a:solidFill>
              </a:rPr>
              <a:t>, включающая формирование компетенций обучающихся в области учебно-исследовательской и проектной деятельности</a:t>
            </a:r>
            <a:r>
              <a:rPr lang="ru-RU" sz="2200" dirty="0"/>
              <a:t> </a:t>
            </a:r>
            <a:r>
              <a:rPr lang="ru-RU" sz="2200" b="1" dirty="0">
                <a:solidFill>
                  <a:srgbClr val="C00000"/>
                </a:solidFill>
              </a:rPr>
              <a:t>(П. 18.2.1)</a:t>
            </a:r>
            <a:r>
              <a:rPr lang="ru-RU" sz="2200" dirty="0"/>
              <a:t/>
            </a:r>
            <a:br>
              <a:rPr lang="ru-RU" sz="2200" dirty="0"/>
            </a:br>
            <a:endParaRPr lang="ru-RU" sz="2200" dirty="0"/>
          </a:p>
          <a:p>
            <a:pPr marL="0" indent="0">
              <a:spcBef>
                <a:spcPts val="0"/>
              </a:spcBef>
              <a:buNone/>
            </a:pPr>
            <a:r>
              <a:rPr lang="ru-RU" sz="2200" b="1" dirty="0">
                <a:solidFill>
                  <a:schemeClr val="tx2"/>
                </a:solidFill>
              </a:rPr>
              <a:t>Программы отдельных учебных предметов, курсов и курсов внеурочной деятельности </a:t>
            </a:r>
            <a:r>
              <a:rPr lang="ru-RU" sz="2200" b="1" dirty="0">
                <a:solidFill>
                  <a:srgbClr val="C00000"/>
                </a:solidFill>
              </a:rPr>
              <a:t>(П. 18.2.2)</a:t>
            </a:r>
            <a:r>
              <a:rPr lang="ru-RU" sz="2200" dirty="0"/>
              <a:t/>
            </a:r>
            <a:br>
              <a:rPr lang="ru-RU" sz="2200" dirty="0"/>
            </a:br>
            <a:endParaRPr lang="ru-RU" sz="2200" dirty="0"/>
          </a:p>
          <a:p>
            <a:pPr marL="0" indent="0">
              <a:spcBef>
                <a:spcPts val="0"/>
              </a:spcBef>
              <a:buNone/>
            </a:pPr>
            <a:r>
              <a:rPr lang="ru-RU" sz="2200" b="1" u="sng" dirty="0">
                <a:solidFill>
                  <a:schemeClr val="tx2"/>
                </a:solidFill>
              </a:rPr>
              <a:t>Рабочая программа воспитания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200" b="1" dirty="0">
                <a:solidFill>
                  <a:srgbClr val="C00000"/>
                </a:solidFill>
              </a:rPr>
              <a:t>(П. 18.2.3)</a:t>
            </a:r>
          </a:p>
          <a:p>
            <a:pPr marL="0" indent="0">
              <a:spcBef>
                <a:spcPts val="0"/>
              </a:spcBef>
              <a:buNone/>
            </a:pPr>
            <a:endParaRPr lang="ru-RU" sz="2200" dirty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200" b="1" dirty="0">
                <a:solidFill>
                  <a:schemeClr val="tx2"/>
                </a:solidFill>
              </a:rPr>
              <a:t>Программа коррекционной работы</a:t>
            </a:r>
            <a:r>
              <a:rPr lang="ru-RU" sz="2200" dirty="0">
                <a:solidFill>
                  <a:schemeClr val="tx2"/>
                </a:solidFill>
              </a:rPr>
              <a:t>, включающая организацию работы с обучающимися с ограниченными возможностями здоровья и инвалидами</a:t>
            </a:r>
            <a:r>
              <a:rPr lang="ru-RU" sz="2200" b="1" dirty="0">
                <a:solidFill>
                  <a:schemeClr val="tx2"/>
                </a:solidFill>
              </a:rPr>
              <a:t> </a:t>
            </a:r>
            <a:r>
              <a:rPr lang="ru-RU" sz="2200" b="1" dirty="0">
                <a:solidFill>
                  <a:srgbClr val="C00000"/>
                </a:solidFill>
              </a:rPr>
              <a:t>(</a:t>
            </a:r>
            <a:r>
              <a:rPr lang="ru-RU" sz="2200" b="1" dirty="0">
                <a:solidFill>
                  <a:srgbClr val="C00000"/>
                </a:solidFill>
                <a:cs typeface="Arial" pitchFamily="34" charset="0"/>
              </a:rPr>
              <a:t>П. 18.2.4)</a:t>
            </a:r>
            <a:endParaRPr lang="ru-RU" sz="2200" b="1" dirty="0"/>
          </a:p>
          <a:p>
            <a:pPr marL="0" indent="0">
              <a:buNone/>
            </a:pPr>
            <a:endParaRPr lang="ru-RU" altLang="ru-RU" sz="3200" b="1" dirty="0">
              <a:solidFill>
                <a:schemeClr val="tx2"/>
              </a:solidFill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675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895" y="457201"/>
            <a:ext cx="9723105" cy="941832"/>
          </a:xfrm>
        </p:spPr>
        <p:txBody>
          <a:bodyPr/>
          <a:lstStyle/>
          <a:p>
            <a:r>
              <a:rPr lang="ru-RU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ФГОС среднего общего </a:t>
            </a:r>
            <a:r>
              <a:rPr lang="ru-RU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образования </a:t>
            </a:r>
            <a:r>
              <a:rPr lang="ru-RU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</a:br>
            <a:r>
              <a:rPr lang="ru-RU" sz="1800" dirty="0">
                <a:solidFill>
                  <a:srgbClr val="C00000"/>
                </a:solidFill>
              </a:rPr>
              <a:t>(ред. от 11.12.2020)</a:t>
            </a:r>
            <a:endParaRPr lang="ru-RU" sz="1800" dirty="0">
              <a:solidFill>
                <a:schemeClr val="tx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76856"/>
            <a:ext cx="9272016" cy="383133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500" b="1" dirty="0">
                <a:solidFill>
                  <a:srgbClr val="C00000"/>
                </a:solidFill>
              </a:rPr>
              <a:t>П.</a:t>
            </a:r>
            <a:r>
              <a:rPr lang="ru-RU" sz="2500" dirty="0">
                <a:solidFill>
                  <a:srgbClr val="C00000"/>
                </a:solidFill>
              </a:rPr>
              <a:t> </a:t>
            </a:r>
            <a:r>
              <a:rPr lang="ru-RU" sz="2500" b="1" dirty="0">
                <a:solidFill>
                  <a:srgbClr val="C00000"/>
                </a:solidFill>
              </a:rPr>
              <a:t>18.2.3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500" b="1" dirty="0">
                <a:solidFill>
                  <a:schemeClr val="accent1"/>
                </a:solidFill>
              </a:rPr>
              <a:t>Рабочая программа воспитания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500" b="1" dirty="0">
                <a:solidFill>
                  <a:schemeClr val="accent1"/>
                </a:solidFill>
              </a:rPr>
              <a:t>реализуется </a:t>
            </a:r>
            <a:r>
              <a:rPr lang="ru-RU" sz="2500" b="1" dirty="0">
                <a:solidFill>
                  <a:srgbClr val="C00000"/>
                </a:solidFill>
              </a:rPr>
              <a:t>в единстве урочной и внеурочной деятельности</a:t>
            </a:r>
            <a:r>
              <a:rPr lang="ru-RU" sz="2500" b="1" dirty="0">
                <a:solidFill>
                  <a:schemeClr val="accent1"/>
                </a:solidFill>
              </a:rPr>
              <a:t>, осуществляемой организацией, осуществляющей образовательную деятельность, совместно с семьей и другими институтами воспитания.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b="1" dirty="0">
              <a:solidFill>
                <a:schemeClr val="accent1"/>
              </a:solidFill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496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895" y="549275"/>
            <a:ext cx="9723105" cy="792163"/>
          </a:xfrm>
        </p:spPr>
        <p:txBody>
          <a:bodyPr/>
          <a:lstStyle/>
          <a:p>
            <a:r>
              <a:rPr lang="ru-RU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ФГОС среднего общего образования </a:t>
            </a:r>
            <a:r>
              <a:rPr lang="ru-RU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</a:br>
            <a:r>
              <a:rPr lang="ru-RU" sz="1800" dirty="0">
                <a:solidFill>
                  <a:srgbClr val="C00000"/>
                </a:solidFill>
              </a:rPr>
              <a:t>(ред. от 11.12.2020)</a:t>
            </a:r>
            <a:endParaRPr lang="ru-RU" sz="1800" dirty="0">
              <a:solidFill>
                <a:schemeClr val="tx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681" y="1820410"/>
            <a:ext cx="9102319" cy="406027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ru-RU" sz="2000" b="1" dirty="0">
              <a:solidFill>
                <a:srgbClr val="C00000"/>
              </a:solidFill>
              <a:latin typeface="+mj-lt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C00000"/>
                </a:solidFill>
                <a:latin typeface="+mj-lt"/>
                <a:cs typeface="Arial" pitchFamily="34" charset="0"/>
              </a:rPr>
              <a:t>П.</a:t>
            </a:r>
            <a:r>
              <a:rPr lang="ru-RU" sz="2400" dirty="0">
                <a:solidFill>
                  <a:srgbClr val="C00000"/>
                </a:solidFill>
                <a:latin typeface="+mj-lt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cs typeface="Arial" pitchFamily="34" charset="0"/>
              </a:rPr>
              <a:t>18.2.2 </a:t>
            </a:r>
            <a:r>
              <a:rPr lang="ru-RU" sz="2400" b="1" dirty="0">
                <a:solidFill>
                  <a:schemeClr val="tx2"/>
                </a:solidFill>
              </a:rPr>
              <a:t>Рабочие программы учебных предметов, курсов должны содержать: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tx2"/>
                </a:solidFill>
              </a:rPr>
              <a:t/>
            </a:r>
            <a:br>
              <a:rPr lang="ru-RU" sz="2400" b="1" dirty="0">
                <a:solidFill>
                  <a:schemeClr val="tx2"/>
                </a:solidFill>
              </a:rPr>
            </a:br>
            <a:r>
              <a:rPr lang="ru-RU" sz="2400" b="1" dirty="0">
                <a:solidFill>
                  <a:schemeClr val="tx2"/>
                </a:solidFill>
              </a:rPr>
              <a:t>1) планируемые результаты освоения учебного предмета, курса;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tx2"/>
                </a:solidFill>
              </a:rPr>
              <a:t/>
            </a:r>
            <a:br>
              <a:rPr lang="ru-RU" sz="2400" b="1" dirty="0">
                <a:solidFill>
                  <a:schemeClr val="tx2"/>
                </a:solidFill>
              </a:rPr>
            </a:br>
            <a:r>
              <a:rPr lang="ru-RU" sz="2400" b="1" dirty="0">
                <a:solidFill>
                  <a:schemeClr val="tx2"/>
                </a:solidFill>
              </a:rPr>
              <a:t>2) содержание учебного предмета, курса;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tx2"/>
                </a:solidFill>
              </a:rPr>
              <a:t/>
            </a:r>
            <a:br>
              <a:rPr lang="ru-RU" sz="2400" b="1" dirty="0">
                <a:solidFill>
                  <a:schemeClr val="tx2"/>
                </a:solidFill>
              </a:rPr>
            </a:br>
            <a:r>
              <a:rPr lang="ru-RU" sz="2400" b="1" dirty="0">
                <a:solidFill>
                  <a:schemeClr val="tx2"/>
                </a:solidFill>
              </a:rPr>
              <a:t>3) тематическое планирование, </a:t>
            </a:r>
            <a:r>
              <a:rPr lang="ru-RU" sz="2400" b="1" dirty="0">
                <a:solidFill>
                  <a:srgbClr val="C00000"/>
                </a:solidFill>
              </a:rPr>
              <a:t>в том числе с учетом рабочей программы воспитания </a:t>
            </a:r>
            <a:r>
              <a:rPr lang="ru-RU" sz="2400" b="1" dirty="0">
                <a:solidFill>
                  <a:schemeClr val="tx2"/>
                </a:solidFill>
              </a:rPr>
              <a:t>с указанием количества часов, отводимых на освоение каждой темы. </a:t>
            </a:r>
          </a:p>
          <a:p>
            <a:pPr>
              <a:spcBef>
                <a:spcPts val="0"/>
              </a:spcBef>
            </a:pPr>
            <a:endParaRPr lang="ru-RU" sz="2400" b="1" dirty="0"/>
          </a:p>
          <a:p>
            <a:pPr marL="0" indent="0">
              <a:spcBef>
                <a:spcPts val="0"/>
              </a:spcBef>
              <a:buNone/>
            </a:pPr>
            <a:endParaRPr lang="ru-RU" sz="2400" b="1" dirty="0"/>
          </a:p>
          <a:p>
            <a:pPr marL="0" indent="0">
              <a:buNone/>
            </a:pPr>
            <a:endParaRPr lang="ru-RU" altLang="ru-RU" sz="3200" b="1" dirty="0">
              <a:solidFill>
                <a:schemeClr val="tx2"/>
              </a:solidFill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731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895" y="549275"/>
            <a:ext cx="9723105" cy="792163"/>
          </a:xfrm>
        </p:spPr>
        <p:txBody>
          <a:bodyPr/>
          <a:lstStyle/>
          <a:p>
            <a:r>
              <a:rPr lang="ru-RU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ФГОС среднего общего образования </a:t>
            </a:r>
            <a:r>
              <a:rPr lang="ru-RU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</a:br>
            <a:r>
              <a:rPr lang="ru-RU" sz="1800" dirty="0">
                <a:solidFill>
                  <a:srgbClr val="C00000"/>
                </a:solidFill>
              </a:rPr>
              <a:t>(ред. от 11.12.2020)</a:t>
            </a:r>
            <a:endParaRPr lang="ru-RU" sz="1800" dirty="0">
              <a:solidFill>
                <a:schemeClr val="tx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901" y="1912691"/>
            <a:ext cx="9270099" cy="3758268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ru-RU" sz="2200" b="1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C00000"/>
                </a:solidFill>
                <a:latin typeface="+mj-lt"/>
              </a:rPr>
              <a:t>П.</a:t>
            </a:r>
            <a:r>
              <a:rPr lang="ru-RU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RU" sz="2400" b="1" dirty="0">
                <a:solidFill>
                  <a:srgbClr val="C00000"/>
                </a:solidFill>
              </a:rPr>
              <a:t>18.2.2 </a:t>
            </a:r>
            <a:r>
              <a:rPr lang="ru-RU" sz="2400" b="1" dirty="0">
                <a:solidFill>
                  <a:schemeClr val="tx2"/>
                </a:solidFill>
              </a:rPr>
              <a:t>Рабочие программы курсов внеурочной деятельности должны содержать: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b="1" dirty="0">
              <a:solidFill>
                <a:schemeClr val="tx2"/>
              </a:solidFill>
            </a:endParaRP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ru-RU" sz="2400" b="1" dirty="0">
                <a:solidFill>
                  <a:schemeClr val="tx2"/>
                </a:solidFill>
              </a:rPr>
              <a:t>результаты освоения курса внеурочной деятельности;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tx2"/>
                </a:solidFill>
              </a:rPr>
              <a:t/>
            </a:r>
            <a:br>
              <a:rPr lang="ru-RU" sz="2400" b="1" dirty="0">
                <a:solidFill>
                  <a:schemeClr val="tx2"/>
                </a:solidFill>
              </a:rPr>
            </a:br>
            <a:r>
              <a:rPr lang="ru-RU" sz="2400" b="1" dirty="0">
                <a:solidFill>
                  <a:schemeClr val="tx2"/>
                </a:solidFill>
              </a:rPr>
              <a:t>2) содержание курса внеурочной деятельности с указанием форм организации и видов деятельности;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tx2"/>
                </a:solidFill>
              </a:rPr>
              <a:t/>
            </a:r>
            <a:br>
              <a:rPr lang="ru-RU" sz="2400" b="1" dirty="0">
                <a:solidFill>
                  <a:schemeClr val="tx2"/>
                </a:solidFill>
              </a:rPr>
            </a:br>
            <a:r>
              <a:rPr lang="ru-RU" sz="2400" b="1" dirty="0">
                <a:solidFill>
                  <a:schemeClr val="tx2"/>
                </a:solidFill>
              </a:rPr>
              <a:t>3) тематическое планирование, </a:t>
            </a:r>
            <a:r>
              <a:rPr lang="ru-RU" sz="2400" b="1" dirty="0">
                <a:solidFill>
                  <a:srgbClr val="C00000"/>
                </a:solidFill>
              </a:rPr>
              <a:t>в том числе с учетом рабочей программы воспитания</a:t>
            </a:r>
            <a:r>
              <a:rPr lang="ru-RU" sz="2400" dirty="0">
                <a:solidFill>
                  <a:schemeClr val="tx2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sz="2200" b="1" dirty="0"/>
          </a:p>
          <a:p>
            <a:pPr marL="0" indent="0">
              <a:spcBef>
                <a:spcPts val="0"/>
              </a:spcBef>
              <a:buNone/>
            </a:pPr>
            <a:endParaRPr lang="ru-RU" sz="22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200" dirty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400" b="1" dirty="0"/>
          </a:p>
          <a:p>
            <a:pPr marL="0" indent="0">
              <a:buNone/>
            </a:pPr>
            <a:endParaRPr lang="ru-RU" altLang="ru-RU" sz="3200" b="1" dirty="0">
              <a:solidFill>
                <a:schemeClr val="tx2"/>
              </a:solidFill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982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4" y="549275"/>
            <a:ext cx="8879470" cy="792163"/>
          </a:xfrm>
        </p:spPr>
        <p:txBody>
          <a:bodyPr/>
          <a:lstStyle/>
          <a:p>
            <a:r>
              <a:rPr lang="ru-RU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Федеральный проект </a:t>
            </a:r>
            <a:r>
              <a:rPr lang="ru-RU" sz="2800" b="1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«СОВРЕМЕННАЯ ШКОЛА»</a:t>
            </a:r>
            <a:r>
              <a:rPr lang="ru-RU" sz="28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/>
            </a:r>
            <a:br>
              <a:rPr lang="ru-RU" sz="28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</a:br>
            <a:r>
              <a:rPr lang="ru-RU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1946246"/>
            <a:ext cx="10288819" cy="4118994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К </a:t>
            </a:r>
            <a:r>
              <a:rPr lang="ru-RU" sz="2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2030 году </a:t>
            </a:r>
            <a:r>
              <a:rPr lang="ru-RU" sz="2000" i="0" u="none" strike="noStrike" baseline="0" dirty="0">
                <a:solidFill>
                  <a:schemeClr val="tx2"/>
                </a:solidFill>
                <a:latin typeface="Arial" panose="020B0604020202020204" pitchFamily="34" charset="0"/>
              </a:rPr>
              <a:t>во всех образовательных организациях, реализующих программы среднего профессионального образования внедрены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методики преподавания общеобразовательных дисциплин с учетом профессиональной направленности программ среднего профессионального образования</a:t>
            </a:r>
            <a:r>
              <a:rPr lang="ru-RU" sz="200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, реализуемых на </a:t>
            </a:r>
            <a:r>
              <a:rPr lang="ru-RU" sz="2000" i="0" u="none" strike="noStrike" baseline="0" dirty="0">
                <a:solidFill>
                  <a:schemeClr val="tx2"/>
                </a:solidFill>
                <a:latin typeface="Arial" panose="020B0604020202020204" pitchFamily="34" charset="0"/>
              </a:rPr>
              <a:t>базе основного общего образования, предусматривающие</a:t>
            </a:r>
            <a:r>
              <a:rPr lang="ru-RU" sz="2000" b="1" i="0" u="none" strike="noStrike" baseline="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ru-RU" sz="2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интенсивную общеобразовательную подготовку </a:t>
            </a:r>
            <a:r>
              <a:rPr lang="ru-RU" sz="2000" i="0" u="none" strike="noStrike" baseline="0" dirty="0">
                <a:solidFill>
                  <a:schemeClr val="tx2"/>
                </a:solidFill>
                <a:latin typeface="Arial" panose="020B0604020202020204" pitchFamily="34" charset="0"/>
              </a:rPr>
              <a:t>обучающихся</a:t>
            </a:r>
            <a:r>
              <a:rPr lang="ru-RU" sz="200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 </a:t>
            </a:r>
            <a:r>
              <a:rPr lang="ru-RU" sz="2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с включением прикладных модулей, соответствующих профессиональной направленности</a:t>
            </a:r>
            <a:r>
              <a:rPr lang="ru-RU" sz="200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, в т.ч. с учетом применения технологий дистанционного и электронного обучения.</a:t>
            </a:r>
            <a:endParaRPr lang="ru-RU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241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4" y="411481"/>
            <a:ext cx="8879470" cy="929958"/>
          </a:xfrm>
        </p:spPr>
        <p:txBody>
          <a:bodyPr/>
          <a:lstStyle/>
          <a:p>
            <a:r>
              <a:rPr lang="ru-RU" sz="2000" b="1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ЭТАПЫ ВНЕДРЕНИЯ МЕТОДИК ПРЕПОДАВАНИЯ О</a:t>
            </a:r>
            <a:r>
              <a:rPr lang="ru-RU" sz="2000" dirty="0">
                <a:solidFill>
                  <a:schemeClr val="accent1"/>
                </a:solidFill>
              </a:rPr>
              <a:t>ОД</a:t>
            </a:r>
            <a:r>
              <a:rPr lang="ru-RU" sz="20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/>
            </a:r>
            <a:br>
              <a:rPr lang="ru-RU" sz="20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</a:br>
            <a:r>
              <a:rPr lang="ru-RU" sz="20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/>
            </a:r>
            <a:br>
              <a:rPr lang="ru-RU" sz="20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</a:br>
            <a:r>
              <a:rPr lang="ru-RU" sz="1800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Сопровождение ФГБОУ ДПО ИРПО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062" y="1803633"/>
            <a:ext cx="10385571" cy="4387441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7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I.</a:t>
            </a:r>
            <a:r>
              <a:rPr lang="en-US" sz="17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 </a:t>
            </a:r>
            <a:r>
              <a:rPr lang="ru-RU" sz="17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Разработка </a:t>
            </a:r>
            <a:r>
              <a:rPr lang="ru-RU" sz="17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концепции преподавания общеобразовательных дисциплин</a:t>
            </a:r>
            <a:r>
              <a:rPr lang="ru-RU" sz="17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 с учетом профессиональной направленности программ среднего профессионального образования, реализуемых на базе основного общего образования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1700" b="0" i="0" u="none" strike="noStrike" baseline="0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7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II.</a:t>
            </a:r>
            <a:r>
              <a:rPr lang="en-US" sz="17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 </a:t>
            </a:r>
            <a:r>
              <a:rPr lang="ru-RU" sz="17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Разработка методик преподавания </a:t>
            </a:r>
            <a:r>
              <a:rPr lang="ru-RU" sz="17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по 8 общеобразовательным </a:t>
            </a:r>
            <a:r>
              <a:rPr lang="ru-RU" sz="17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(обязательным) дисциплинам («Русский язык», «Литература», «Иностранный язык», «Математика», «История» (или «Россия в мире»), «Физическая культура», «Основы безопасности жизнедеятельности», «Астрономия</a:t>
            </a:r>
            <a:r>
              <a:rPr lang="ru-RU" sz="1700" b="0" i="0" u="none" strike="noStrike" baseline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»)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C00000"/>
                </a:solidFill>
              </a:rPr>
              <a:t>30 августа 2021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1800" b="1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700" b="1" i="0" u="none" strike="noStrike" baseline="0" dirty="0" smtClean="0">
                <a:solidFill>
                  <a:srgbClr val="C00000"/>
                </a:solidFill>
                <a:latin typeface="Arial" panose="020B0604020202020204" pitchFamily="34" charset="0"/>
              </a:rPr>
              <a:t>III</a:t>
            </a:r>
            <a:r>
              <a:rPr lang="en-US" sz="17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. </a:t>
            </a:r>
            <a:r>
              <a:rPr lang="ru-RU" sz="17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Обучение по дополнительной профессиональной программе (программа повышения </a:t>
            </a:r>
            <a:r>
              <a:rPr lang="ru-RU" sz="1700" b="0" i="0" u="none" strike="noStrike" baseline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квалификации - 72 часа) </a:t>
            </a:r>
            <a:r>
              <a:rPr lang="ru-RU" sz="17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преподавателей общеобразовательных дисциплин, </a:t>
            </a:r>
            <a:r>
              <a:rPr lang="ru-RU" sz="17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2500 слушателей</a:t>
            </a:r>
            <a:endParaRPr lang="ru-RU" sz="1700" b="1" dirty="0">
              <a:solidFill>
                <a:srgbClr val="C00000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346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4" y="438913"/>
            <a:ext cx="8879470" cy="902526"/>
          </a:xfrm>
        </p:spPr>
        <p:txBody>
          <a:bodyPr/>
          <a:lstStyle/>
          <a:p>
            <a:r>
              <a:rPr lang="ru-RU" sz="2000" b="1" i="0" u="none" strike="noStrike" baseline="0" dirty="0">
                <a:solidFill>
                  <a:schemeClr val="accent1"/>
                </a:solidFill>
              </a:rPr>
              <a:t>ЭТАПЫ ВНЕДРЕНИЯ МЕТОДИК ПРЕПОДАВАНИЯ О</a:t>
            </a:r>
            <a:r>
              <a:rPr lang="ru-RU" sz="2000" dirty="0">
                <a:solidFill>
                  <a:schemeClr val="accent1"/>
                </a:solidFill>
              </a:rPr>
              <a:t>ОД</a:t>
            </a:r>
            <a:r>
              <a:rPr lang="ru-RU" sz="2000" b="0" i="0" u="none" strike="noStrike" baseline="0" dirty="0">
                <a:solidFill>
                  <a:schemeClr val="accent1"/>
                </a:solidFill>
              </a:rPr>
              <a:t/>
            </a:r>
            <a:br>
              <a:rPr lang="ru-RU" sz="2000" b="0" i="0" u="none" strike="noStrike" baseline="0" dirty="0">
                <a:solidFill>
                  <a:schemeClr val="accent1"/>
                </a:solidFill>
              </a:rPr>
            </a:br>
            <a:r>
              <a:rPr lang="ru-RU" sz="2000" b="0" i="0" u="none" strike="noStrike" baseline="0" dirty="0">
                <a:solidFill>
                  <a:schemeClr val="accent1"/>
                </a:solidFill>
              </a:rPr>
              <a:t/>
            </a:r>
            <a:br>
              <a:rPr lang="ru-RU" sz="2000" b="0" i="0" u="none" strike="noStrike" baseline="0" dirty="0">
                <a:solidFill>
                  <a:schemeClr val="accent1"/>
                </a:solidFill>
              </a:rPr>
            </a:br>
            <a:r>
              <a:rPr lang="ru-RU" sz="2000" i="0" u="none" strike="noStrike" baseline="0" dirty="0">
                <a:solidFill>
                  <a:srgbClr val="C00000"/>
                </a:solidFill>
              </a:rPr>
              <a:t>Сопровождение ФГБОУ ДПО ИРПО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062" y="1887523"/>
            <a:ext cx="10520466" cy="4421201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IV.</a:t>
            </a:r>
            <a:r>
              <a:rPr lang="en-US" sz="18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 </a:t>
            </a:r>
            <a:r>
              <a:rPr lang="ru-RU" sz="18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Апробация методик </a:t>
            </a:r>
            <a:r>
              <a:rPr lang="ru-RU" sz="18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преподавания по 8 общеобразовательным (обязательным) дисциплинам с учетом профессиональной направленности программ среднего профессионального образования, реализуемых на базе основного общего </a:t>
            </a:r>
            <a:r>
              <a:rPr lang="ru-RU" sz="1800" b="0" i="0" u="none" strike="noStrike" baseline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образования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C00000"/>
                </a:solidFill>
              </a:rPr>
              <a:t>31 </a:t>
            </a:r>
            <a:r>
              <a:rPr lang="ru-RU" sz="1800" b="1" dirty="0">
                <a:solidFill>
                  <a:srgbClr val="C00000"/>
                </a:solidFill>
              </a:rPr>
              <a:t>октября 2021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1500" b="1" dirty="0">
              <a:solidFill>
                <a:schemeClr val="accent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accent1"/>
                </a:solidFill>
              </a:rPr>
              <a:t>Пилотные ПОО Кузбасса:</a:t>
            </a:r>
            <a:endParaRPr lang="ru-RU" sz="1600" b="1" i="0" u="none" strike="noStrike" baseline="0" dirty="0">
              <a:solidFill>
                <a:schemeClr val="accent1"/>
              </a:solidFill>
            </a:endParaRP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1600" b="0" i="0" u="none" strike="noStrike" baseline="0" dirty="0">
                <a:solidFill>
                  <a:schemeClr val="accent1"/>
                </a:solidFill>
              </a:rPr>
              <a:t>ГПОУ «Кемеровский техникум индустрии питания и сферы услуг»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1600" b="0" i="0" u="none" strike="noStrike" baseline="0" dirty="0">
                <a:solidFill>
                  <a:schemeClr val="accent1"/>
                </a:solidFill>
              </a:rPr>
              <a:t>ГПОУ «Кузнецкий индустриальный техникум»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1600" b="0" i="0" u="none" strike="noStrike" baseline="0" dirty="0">
                <a:solidFill>
                  <a:schemeClr val="accent1"/>
                </a:solidFill>
              </a:rPr>
              <a:t>ГАПОУ «Кузбасский педагогический колледж»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1600" b="0" i="0" u="none" strike="noStrike" baseline="0" dirty="0">
                <a:solidFill>
                  <a:schemeClr val="accent1"/>
                </a:solidFill>
              </a:rPr>
              <a:t>ГПОУ «Новокузнецкий педагогический колледж»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1600" b="0" i="0" u="none" strike="noStrike" baseline="0" dirty="0">
                <a:solidFill>
                  <a:schemeClr val="accent1"/>
                </a:solidFill>
              </a:rPr>
              <a:t>ГПОУ «Новокузнецкий торгово-экономический техникум»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1600" b="0" i="0" u="none" strike="noStrike" baseline="0" dirty="0">
                <a:solidFill>
                  <a:schemeClr val="accent1"/>
                </a:solidFill>
              </a:rPr>
              <a:t>ГАПОУ «Кузбасский техникум архитектуры, геодезии и строительства»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794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4" y="393193"/>
            <a:ext cx="8879470" cy="948246"/>
          </a:xfrm>
        </p:spPr>
        <p:txBody>
          <a:bodyPr/>
          <a:lstStyle/>
          <a:p>
            <a:r>
              <a:rPr lang="ru-RU" sz="2000" b="1" i="0" u="none" strike="noStrike" baseline="0" dirty="0">
                <a:solidFill>
                  <a:schemeClr val="accent1"/>
                </a:solidFill>
              </a:rPr>
              <a:t>ЭТАПЫ ВНЕДРЕНИЯ МЕТОДИК ПРЕПОДАВАНИЯ О</a:t>
            </a:r>
            <a:r>
              <a:rPr lang="ru-RU" sz="2000" dirty="0">
                <a:solidFill>
                  <a:schemeClr val="accent1"/>
                </a:solidFill>
              </a:rPr>
              <a:t>ОД</a:t>
            </a:r>
            <a:r>
              <a:rPr lang="ru-RU" sz="2000" b="0" i="0" u="none" strike="noStrike" baseline="0" dirty="0">
                <a:solidFill>
                  <a:schemeClr val="accent1"/>
                </a:solidFill>
              </a:rPr>
              <a:t/>
            </a:r>
            <a:br>
              <a:rPr lang="ru-RU" sz="2000" b="0" i="0" u="none" strike="noStrike" baseline="0" dirty="0">
                <a:solidFill>
                  <a:schemeClr val="accent1"/>
                </a:solidFill>
              </a:rPr>
            </a:br>
            <a:r>
              <a:rPr lang="ru-RU" sz="2000" b="0" i="0" u="none" strike="noStrike" baseline="0" dirty="0">
                <a:solidFill>
                  <a:schemeClr val="accent1"/>
                </a:solidFill>
              </a:rPr>
              <a:t/>
            </a:r>
            <a:br>
              <a:rPr lang="ru-RU" sz="2000" b="0" i="0" u="none" strike="noStrike" baseline="0" dirty="0">
                <a:solidFill>
                  <a:schemeClr val="accent1"/>
                </a:solidFill>
              </a:rPr>
            </a:br>
            <a:r>
              <a:rPr lang="ru-RU" sz="2000" i="0" u="none" strike="noStrike" baseline="0" dirty="0">
                <a:solidFill>
                  <a:srgbClr val="C00000"/>
                </a:solidFill>
              </a:rPr>
              <a:t>Сопровождение ФГБОУ ДПО ИРПО </a:t>
            </a:r>
            <a:r>
              <a:rPr lang="ru-RU" sz="2000" b="1" dirty="0"/>
              <a:t/>
            </a:r>
            <a:br>
              <a:rPr lang="ru-RU" sz="2000" b="1" dirty="0"/>
            </a:b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728" y="2112264"/>
            <a:ext cx="10385571" cy="395297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C00000"/>
                </a:solidFill>
              </a:rPr>
              <a:t>V</a:t>
            </a:r>
            <a:r>
              <a:rPr lang="en-US" sz="18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.</a:t>
            </a:r>
            <a:r>
              <a:rPr lang="en-US" sz="18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 </a:t>
            </a:r>
            <a:r>
              <a:rPr lang="ru-RU" sz="180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Разработка </a:t>
            </a:r>
            <a:r>
              <a:rPr lang="ru-RU" sz="18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примерных рабочих программ, примерных фондов оценочных средств для промежуточной аттестации </a:t>
            </a:r>
            <a:r>
              <a:rPr lang="ru-RU" sz="180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</a:rPr>
              <a:t>по 8 общеобразовательным (обязательным) дисциплинам с учетом профиля по укрупненным группам профессий и специальностей </a:t>
            </a:r>
            <a:endParaRPr lang="ru-RU" sz="1800" i="0" u="none" strike="noStrike" baseline="0" dirty="0" smtClean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31 </a:t>
            </a:r>
            <a:r>
              <a:rPr lang="ru-RU" sz="2000" b="1" dirty="0">
                <a:solidFill>
                  <a:srgbClr val="C00000"/>
                </a:solidFill>
              </a:rPr>
              <a:t>декабря 2021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>
              <a:solidFill>
                <a:schemeClr val="accent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accent1"/>
                </a:solidFill>
              </a:rPr>
              <a:t>В рабочие группы в качестве экспертов в рабочие группы вошли </a:t>
            </a:r>
            <a:r>
              <a:rPr lang="ru-RU" sz="2000" b="1" i="0" u="none" strike="noStrike" baseline="0" dirty="0">
                <a:solidFill>
                  <a:schemeClr val="accent1"/>
                </a:solidFill>
              </a:rPr>
              <a:t>12 преподавателей </a:t>
            </a:r>
            <a:r>
              <a:rPr lang="ru-RU" sz="2000" i="0" u="none" strike="noStrike" baseline="0" dirty="0">
                <a:solidFill>
                  <a:schemeClr val="accent1"/>
                </a:solidFill>
              </a:rPr>
              <a:t>общеобразовательных дисциплин </a:t>
            </a:r>
            <a:r>
              <a:rPr lang="ru-RU" sz="2000" b="1" i="0" u="none" strike="noStrike" baseline="0" dirty="0">
                <a:solidFill>
                  <a:schemeClr val="accent1"/>
                </a:solidFill>
              </a:rPr>
              <a:t>из 7 ПОО </a:t>
            </a:r>
            <a:r>
              <a:rPr lang="ru-RU" sz="2000" i="0" u="none" strike="noStrike" baseline="0" dirty="0">
                <a:solidFill>
                  <a:schemeClr val="accent1"/>
                </a:solidFill>
              </a:rPr>
              <a:t>Кузбасса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068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000" b="1" dirty="0">
                <a:latin typeface="Arial" pitchFamily="34" charset="0"/>
                <a:cs typeface="Arial" pitchFamily="34" charset="0"/>
              </a:rPr>
              <a:t>Реализация ФГОС среднего общего </a:t>
            </a:r>
            <a:r>
              <a:rPr lang="ru-RU" sz="3000" b="1" dirty="0" smtClean="0">
                <a:latin typeface="Arial" pitchFamily="34" charset="0"/>
                <a:cs typeface="Arial" pitchFamily="34" charset="0"/>
              </a:rPr>
              <a:t>образования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2000" b="1" dirty="0">
                <a:latin typeface="Arial" pitchFamily="34" charset="0"/>
                <a:cs typeface="Arial" pitchFamily="34" charset="0"/>
              </a:rPr>
            </a:b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1883664"/>
            <a:ext cx="10288819" cy="4181576"/>
          </a:xfrm>
        </p:spPr>
        <p:txBody>
          <a:bodyPr/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Концепция </a:t>
            </a:r>
            <a:r>
              <a:rPr lang="ru-RU" sz="2000" dirty="0" smtClean="0">
                <a:solidFill>
                  <a:schemeClr val="accent1"/>
                </a:solidFill>
              </a:rPr>
              <a:t>преподавания </a:t>
            </a:r>
            <a:r>
              <a:rPr lang="ru-RU" sz="2000" dirty="0">
                <a:solidFill>
                  <a:schemeClr val="accent1"/>
                </a:solidFill>
              </a:rPr>
              <a:t>общеобразовательных дисциплин с учетом профессиональной направленности программ среднего профессионального образования, реализуемых на базе основного общего </a:t>
            </a:r>
            <a:r>
              <a:rPr lang="ru-RU" sz="2000" dirty="0" smtClean="0">
                <a:solidFill>
                  <a:schemeClr val="accent1"/>
                </a:solidFill>
              </a:rPr>
              <a:t>образования </a:t>
            </a:r>
          </a:p>
          <a:p>
            <a:r>
              <a:rPr lang="ru-RU" sz="2000" b="1" dirty="0">
                <a:solidFill>
                  <a:srgbClr val="C00000"/>
                </a:solidFill>
              </a:rPr>
              <a:t>Методические рекомендации </a:t>
            </a:r>
            <a:r>
              <a:rPr lang="ru-RU" sz="2000" dirty="0">
                <a:solidFill>
                  <a:schemeClr val="accent1"/>
                </a:solidFill>
              </a:rPr>
              <a:t>по </a:t>
            </a:r>
            <a:r>
              <a:rPr lang="ru-RU" sz="2000" dirty="0" smtClean="0">
                <a:solidFill>
                  <a:schemeClr val="accent1"/>
                </a:solidFill>
              </a:rPr>
              <a:t>реализации среднего </a:t>
            </a:r>
            <a:r>
              <a:rPr lang="ru-RU" sz="2000" dirty="0">
                <a:solidFill>
                  <a:schemeClr val="accent1"/>
                </a:solidFill>
              </a:rPr>
              <a:t>общего образования в пределах освоения образовательной </a:t>
            </a:r>
            <a:r>
              <a:rPr lang="ru-RU" sz="2000" dirty="0" smtClean="0">
                <a:solidFill>
                  <a:schemeClr val="accent1"/>
                </a:solidFill>
              </a:rPr>
              <a:t>программы среднего </a:t>
            </a:r>
            <a:r>
              <a:rPr lang="ru-RU" sz="2000" dirty="0">
                <a:solidFill>
                  <a:schemeClr val="accent1"/>
                </a:solidFill>
              </a:rPr>
              <a:t>профессионального образования для использования в </a:t>
            </a:r>
            <a:r>
              <a:rPr lang="ru-RU" sz="2000" dirty="0" smtClean="0">
                <a:solidFill>
                  <a:schemeClr val="accent1"/>
                </a:solidFill>
              </a:rPr>
              <a:t>работе образовательными </a:t>
            </a:r>
            <a:r>
              <a:rPr lang="ru-RU" sz="2000" dirty="0">
                <a:solidFill>
                  <a:schemeClr val="accent1"/>
                </a:solidFill>
              </a:rPr>
              <a:t>организациями </a:t>
            </a:r>
            <a:r>
              <a:rPr lang="ru-RU" sz="2000" dirty="0" smtClean="0">
                <a:solidFill>
                  <a:schemeClr val="accent1"/>
                </a:solidFill>
              </a:rPr>
              <a:t>(Письмо Министерства просвещения РФ от 14.04.2021 №05-401)</a:t>
            </a:r>
          </a:p>
          <a:p>
            <a:r>
              <a:rPr lang="ru-RU" sz="2000" b="1" dirty="0">
                <a:solidFill>
                  <a:srgbClr val="C00000"/>
                </a:solidFill>
              </a:rPr>
              <a:t>М</a:t>
            </a:r>
            <a:r>
              <a:rPr lang="ru-RU" sz="2000" b="1" dirty="0" smtClean="0">
                <a:solidFill>
                  <a:srgbClr val="C00000"/>
                </a:solidFill>
              </a:rPr>
              <a:t>етодики </a:t>
            </a:r>
            <a:r>
              <a:rPr lang="ru-RU" sz="2000" b="1" dirty="0">
                <a:solidFill>
                  <a:srgbClr val="C00000"/>
                </a:solidFill>
              </a:rPr>
              <a:t>преподавания </a:t>
            </a:r>
            <a:r>
              <a:rPr lang="ru-RU" sz="2000" dirty="0">
                <a:solidFill>
                  <a:schemeClr val="accent1"/>
                </a:solidFill>
              </a:rPr>
              <a:t>по 8 общеобразовательным (обязательным) </a:t>
            </a:r>
            <a:r>
              <a:rPr lang="ru-RU" sz="2000" dirty="0" smtClean="0">
                <a:solidFill>
                  <a:schemeClr val="accent1"/>
                </a:solidFill>
              </a:rPr>
              <a:t>дисциплинам с </a:t>
            </a:r>
            <a:r>
              <a:rPr lang="ru-RU" sz="2000" dirty="0">
                <a:solidFill>
                  <a:schemeClr val="accent1"/>
                </a:solidFill>
              </a:rPr>
              <a:t>учетом профессиональной направленности программ среднего профессионального образования </a:t>
            </a:r>
            <a:r>
              <a:rPr lang="ru-RU" sz="2000" dirty="0" smtClean="0">
                <a:solidFill>
                  <a:schemeClr val="accent1"/>
                </a:solidFill>
              </a:rPr>
              <a:t>(8 методик).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Примерные </a:t>
            </a:r>
            <a:r>
              <a:rPr lang="ru-RU" sz="2000" b="1" dirty="0">
                <a:solidFill>
                  <a:srgbClr val="C00000"/>
                </a:solidFill>
              </a:rPr>
              <a:t>рабочие программы</a:t>
            </a:r>
            <a:r>
              <a:rPr lang="ru-RU" sz="2000" dirty="0">
                <a:solidFill>
                  <a:schemeClr val="accent1"/>
                </a:solidFill>
              </a:rPr>
              <a:t>, </a:t>
            </a:r>
            <a:r>
              <a:rPr lang="ru-RU" sz="2000" b="1" dirty="0">
                <a:solidFill>
                  <a:srgbClr val="C00000"/>
                </a:solidFill>
              </a:rPr>
              <a:t>примерные </a:t>
            </a:r>
            <a:r>
              <a:rPr lang="ru-RU" sz="2000" b="1" dirty="0" smtClean="0">
                <a:solidFill>
                  <a:srgbClr val="C00000"/>
                </a:solidFill>
              </a:rPr>
              <a:t>фонды оценочных </a:t>
            </a:r>
            <a:r>
              <a:rPr lang="ru-RU" sz="2000" b="1" dirty="0">
                <a:solidFill>
                  <a:srgbClr val="C00000"/>
                </a:solidFill>
              </a:rPr>
              <a:t>средств </a:t>
            </a:r>
            <a:r>
              <a:rPr lang="ru-RU" sz="2000" dirty="0">
                <a:solidFill>
                  <a:schemeClr val="accent1"/>
                </a:solidFill>
              </a:rPr>
              <a:t>для промежуточной аттестации </a:t>
            </a:r>
            <a:r>
              <a:rPr lang="ru-RU" sz="2000" dirty="0" smtClean="0">
                <a:solidFill>
                  <a:schemeClr val="accent1"/>
                </a:solidFill>
              </a:rPr>
              <a:t>по 8 </a:t>
            </a:r>
            <a:r>
              <a:rPr lang="ru-RU" sz="2000" dirty="0">
                <a:solidFill>
                  <a:schemeClr val="accent1"/>
                </a:solidFill>
              </a:rPr>
              <a:t>общеобразовательным (обязательным) дисциплинам </a:t>
            </a:r>
            <a:br>
              <a:rPr lang="ru-RU" sz="2000" dirty="0">
                <a:solidFill>
                  <a:schemeClr val="accent1"/>
                </a:solidFill>
              </a:rPr>
            </a:br>
            <a:r>
              <a:rPr lang="ru-RU" sz="2000" dirty="0">
                <a:solidFill>
                  <a:schemeClr val="accent1"/>
                </a:solidFill>
              </a:rPr>
              <a:t/>
            </a:r>
            <a:br>
              <a:rPr lang="ru-RU" sz="2000" dirty="0">
                <a:solidFill>
                  <a:schemeClr val="accent1"/>
                </a:solidFill>
              </a:rPr>
            </a:b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985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13" y="310896"/>
            <a:ext cx="9601187" cy="1161287"/>
          </a:xfrm>
        </p:spPr>
        <p:txBody>
          <a:bodyPr/>
          <a:lstStyle/>
          <a:p>
            <a:r>
              <a:rPr lang="ru-RU" sz="3000" dirty="0">
                <a:solidFill>
                  <a:schemeClr val="accent1"/>
                </a:solidFill>
              </a:rPr>
              <a:t>Концепция преподавания общеобразовательных </a:t>
            </a:r>
            <a:r>
              <a:rPr lang="ru-RU" sz="3000" dirty="0" smtClean="0">
                <a:solidFill>
                  <a:schemeClr val="accent1"/>
                </a:solidFill>
              </a:rPr>
              <a:t>дисциплин</a:t>
            </a:r>
            <a:endParaRPr lang="ru-RU" sz="30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29968"/>
            <a:ext cx="10798618" cy="4035272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2"/>
                </a:solidFill>
              </a:rPr>
              <a:t>Основные </a:t>
            </a:r>
            <a:r>
              <a:rPr lang="ru-RU" sz="2400" b="1" dirty="0">
                <a:solidFill>
                  <a:schemeClr val="accent2"/>
                </a:solidFill>
              </a:rPr>
              <a:t>направления</a:t>
            </a:r>
            <a:r>
              <a:rPr lang="ru-RU" sz="2400" dirty="0">
                <a:solidFill>
                  <a:schemeClr val="accent1"/>
                </a:solidFill>
              </a:rPr>
              <a:t> совершенствования системы преподавания </a:t>
            </a:r>
            <a:r>
              <a:rPr lang="ru-RU" sz="2400" dirty="0" smtClean="0">
                <a:solidFill>
                  <a:schemeClr val="accent1"/>
                </a:solidFill>
              </a:rPr>
              <a:t>общеобразовательных учебных </a:t>
            </a:r>
            <a:r>
              <a:rPr lang="ru-RU" sz="2400" dirty="0">
                <a:solidFill>
                  <a:schemeClr val="accent1"/>
                </a:solidFill>
              </a:rPr>
              <a:t>предметов с учетом профессиональной направленности программ </a:t>
            </a:r>
            <a:r>
              <a:rPr lang="ru-RU" sz="2400" dirty="0" smtClean="0">
                <a:solidFill>
                  <a:schemeClr val="accent1"/>
                </a:solidFill>
              </a:rPr>
              <a:t>среднего профессионального </a:t>
            </a:r>
            <a:r>
              <a:rPr lang="ru-RU" sz="2400" dirty="0">
                <a:solidFill>
                  <a:schemeClr val="accent1"/>
                </a:solidFill>
              </a:rPr>
              <a:t>образования, реализуемых на базе основного общего </a:t>
            </a:r>
            <a:r>
              <a:rPr lang="ru-RU" sz="2400" dirty="0" smtClean="0">
                <a:solidFill>
                  <a:schemeClr val="accent1"/>
                </a:solidFill>
              </a:rPr>
              <a:t>образования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accent1"/>
                </a:solidFill>
              </a:rPr>
              <a:t/>
            </a:r>
            <a:br>
              <a:rPr lang="ru-RU" sz="2400" dirty="0">
                <a:solidFill>
                  <a:schemeClr val="accent1"/>
                </a:solidFill>
              </a:rPr>
            </a:br>
            <a:r>
              <a:rPr lang="ru-RU" sz="2400" b="1" dirty="0">
                <a:solidFill>
                  <a:schemeClr val="accent1"/>
                </a:solidFill>
              </a:rPr>
              <a:t>4.1. </a:t>
            </a:r>
            <a:r>
              <a:rPr lang="ru-RU" sz="2400" dirty="0">
                <a:solidFill>
                  <a:schemeClr val="accent1"/>
                </a:solidFill>
              </a:rPr>
              <a:t>Интенсивная подготовка, интеграция общеобразовательной и профессиональной подготовки</a:t>
            </a:r>
            <a:br>
              <a:rPr lang="ru-RU" sz="2400" dirty="0">
                <a:solidFill>
                  <a:schemeClr val="accent1"/>
                </a:solidFill>
              </a:rPr>
            </a:br>
            <a:r>
              <a:rPr lang="ru-RU" sz="2400" b="1" dirty="0">
                <a:solidFill>
                  <a:schemeClr val="accent1"/>
                </a:solidFill>
              </a:rPr>
              <a:t>4.2. </a:t>
            </a:r>
            <a:r>
              <a:rPr lang="ru-RU" sz="2400" dirty="0">
                <a:solidFill>
                  <a:schemeClr val="accent1"/>
                </a:solidFill>
              </a:rPr>
              <a:t>Профессиональная направленность общеобразовательной подготовки</a:t>
            </a:r>
            <a:br>
              <a:rPr lang="ru-RU" sz="2400" dirty="0">
                <a:solidFill>
                  <a:schemeClr val="accent1"/>
                </a:solidFill>
              </a:rPr>
            </a:br>
            <a:r>
              <a:rPr lang="ru-RU" sz="2400" b="1" dirty="0">
                <a:solidFill>
                  <a:schemeClr val="accent1"/>
                </a:solidFill>
              </a:rPr>
              <a:t>4.3</a:t>
            </a:r>
            <a:r>
              <a:rPr lang="ru-RU" sz="2400" dirty="0">
                <a:solidFill>
                  <a:schemeClr val="accent1"/>
                </a:solidFill>
              </a:rPr>
              <a:t>. Практическая подготовка, прикладные модули</a:t>
            </a:r>
            <a:br>
              <a:rPr lang="ru-RU" sz="2400" dirty="0">
                <a:solidFill>
                  <a:schemeClr val="accent1"/>
                </a:solidFill>
              </a:rPr>
            </a:br>
            <a:r>
              <a:rPr lang="ru-RU" sz="2400" b="1" dirty="0">
                <a:solidFill>
                  <a:schemeClr val="accent1"/>
                </a:solidFill>
              </a:rPr>
              <a:t>4.4. </a:t>
            </a:r>
            <a:r>
              <a:rPr lang="ru-RU" sz="2400" dirty="0">
                <a:solidFill>
                  <a:schemeClr val="accent1"/>
                </a:solidFill>
              </a:rPr>
              <a:t>Технологии дистанционного и электронного обучения </a:t>
            </a:r>
            <a:br>
              <a:rPr lang="ru-RU" sz="2400" dirty="0">
                <a:solidFill>
                  <a:schemeClr val="accent1"/>
                </a:solidFill>
              </a:rPr>
            </a:br>
            <a:r>
              <a:rPr lang="ru-RU" sz="2400" dirty="0">
                <a:solidFill>
                  <a:schemeClr val="accent1"/>
                </a:solidFill>
              </a:rPr>
              <a:t/>
            </a:r>
            <a:br>
              <a:rPr lang="ru-RU" sz="2400" dirty="0">
                <a:solidFill>
                  <a:schemeClr val="accent1"/>
                </a:solidFill>
              </a:rPr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286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Всероссийские проверочные работы </a:t>
            </a:r>
            <a:r>
              <a:rPr lang="ru-RU" dirty="0"/>
              <a:t>в СПО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6"/>
            <a:ext cx="10288819" cy="4004664"/>
          </a:xfrm>
        </p:spPr>
        <p:txBody>
          <a:bodyPr/>
          <a:lstStyle/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Письмо о проведении всероссийских проверочных работ для обучающихся по образовательным программам среднего профессионального образования в 2021 году Федеральной службы по надзору в сфере образования и науки от 25 февраля 2021 г. N 14-22 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1600" b="1" dirty="0">
              <a:solidFill>
                <a:schemeClr val="accent1"/>
              </a:solidFill>
              <a:latin typeface="+mj-lt"/>
              <a:ea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ВПР в СПО проводятся в период </a:t>
            </a:r>
            <a:r>
              <a:rPr lang="ru-RU" sz="2000" b="1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с 15 сентября по 20 октября 2021 года</a:t>
            </a:r>
            <a:r>
              <a:rPr lang="ru-RU" sz="20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. 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Расписание проведения ВПР СПО в этот период в конкретной образовательной организации составляется образовательной организацией самостоятельно.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580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Всероссийские проверочные работы в СПО</a:t>
            </a:r>
            <a:br>
              <a:rPr lang="ru-RU" dirty="0"/>
            </a:br>
            <a:r>
              <a:rPr lang="ru-RU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4781AB-4920-4B3C-96FA-87FB50238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6"/>
            <a:ext cx="10288819" cy="4004664"/>
          </a:xfrm>
        </p:spPr>
        <p:txBody>
          <a:bodyPr/>
          <a:lstStyle/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Участники ВПР СПО: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2000" dirty="0">
              <a:solidFill>
                <a:schemeClr val="accent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indent="457200">
              <a:lnSpc>
                <a:spcPct val="150000"/>
              </a:lnSpc>
              <a:spcBef>
                <a:spcPts val="0"/>
              </a:spcBef>
            </a:pPr>
            <a:r>
              <a:rPr lang="ru-RU" sz="2000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обучающиеся первых курсов по образовательным программам среднего профессионального образования, </a:t>
            </a:r>
            <a:r>
              <a:rPr lang="ru-RU" sz="2000" b="1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поступившие</a:t>
            </a:r>
            <a:r>
              <a:rPr lang="ru-RU" sz="2000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 на базе основного общего образования и обучающиеся по очной форме;</a:t>
            </a:r>
          </a:p>
          <a:p>
            <a:pPr indent="457200">
              <a:lnSpc>
                <a:spcPct val="150000"/>
              </a:lnSpc>
              <a:spcBef>
                <a:spcPts val="0"/>
              </a:spcBef>
            </a:pPr>
            <a:r>
              <a:rPr lang="ru-RU" sz="2000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обучающиеся по программам среднего профессионального образования, </a:t>
            </a:r>
            <a:r>
              <a:rPr lang="ru-RU" sz="2000" b="1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завершившие</a:t>
            </a:r>
            <a:r>
              <a:rPr lang="ru-RU" sz="2000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effectLst/>
                <a:latin typeface="+mj-lt"/>
                <a:ea typeface="Times New Roman" panose="02020603050405020304" pitchFamily="18" charset="0"/>
              </a:rPr>
              <a:t>в предыдущем учебном году освоение общеобразовательных предметов</a:t>
            </a:r>
            <a:r>
              <a:rPr lang="ru-RU" sz="2000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 и обучающиеся по очной форме на базе основного общего образования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</a:p>
          <a:p>
            <a:pPr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1600" b="1" dirty="0">
              <a:solidFill>
                <a:schemeClr val="accent1"/>
              </a:solidFill>
              <a:latin typeface="+mj-lt"/>
              <a:ea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0508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КРИРПО">
      <a:dk1>
        <a:sysClr val="windowText" lastClr="000000"/>
      </a:dk1>
      <a:lt1>
        <a:sysClr val="window" lastClr="FFFFFF"/>
      </a:lt1>
      <a:dk2>
        <a:srgbClr val="1C407B"/>
      </a:dk2>
      <a:lt2>
        <a:srgbClr val="D8DDE6"/>
      </a:lt2>
      <a:accent1>
        <a:srgbClr val="1C407B"/>
      </a:accent1>
      <a:accent2>
        <a:srgbClr val="D53942"/>
      </a:accent2>
      <a:accent3>
        <a:srgbClr val="FFC000"/>
      </a:accent3>
      <a:accent4>
        <a:srgbClr val="0070C0"/>
      </a:accent4>
      <a:accent5>
        <a:srgbClr val="00B0F0"/>
      </a:accent5>
      <a:accent6>
        <a:srgbClr val="C2DFFD"/>
      </a:accent6>
      <a:hlink>
        <a:srgbClr val="0070C0"/>
      </a:hlink>
      <a:folHlink>
        <a:srgbClr val="B5BFCF"/>
      </a:folHlink>
    </a:clrScheme>
    <a:fontScheme name="Тема КРИРП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Шаблон КРИРПО" id="{981221AA-6085-4CDA-8D25-EED531B9F563}" vid="{C38886DD-F7B8-4B00-94A7-A557D865047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КРИРПО</Template>
  <TotalTime>1626</TotalTime>
  <Words>845</Words>
  <Application>Microsoft Office PowerPoint</Application>
  <PresentationFormat>Широкоэкранный</PresentationFormat>
  <Paragraphs>89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Тема Office</vt:lpstr>
      <vt:lpstr>Изменения в методологической основе преподавания общеобразовательных дисциплин в пределах освоения ППКРС и ППССЗ</vt:lpstr>
      <vt:lpstr>Федеральный проект «СОВРЕМЕННАЯ ШКОЛА»  </vt:lpstr>
      <vt:lpstr>ЭТАПЫ ВНЕДРЕНИЯ МЕТОДИК ПРЕПОДАВАНИЯ ООД  Сопровождение ФГБОУ ДПО ИРПО  </vt:lpstr>
      <vt:lpstr>ЭТАПЫ ВНЕДРЕНИЯ МЕТОДИК ПРЕПОДАВАНИЯ ООД  Сопровождение ФГБОУ ДПО ИРПО  </vt:lpstr>
      <vt:lpstr>ЭТАПЫ ВНЕДРЕНИЯ МЕТОДИК ПРЕПОДАВАНИЯ ООД  Сопровождение ФГБОУ ДПО ИРПО  </vt:lpstr>
      <vt:lpstr>Реализация ФГОС среднего общего образования </vt:lpstr>
      <vt:lpstr>Концепция преподавания общеобразовательных дисциплин</vt:lpstr>
      <vt:lpstr>Всероссийские проверочные работы в СПО </vt:lpstr>
      <vt:lpstr>Всероссийские проверочные работы в СПО  </vt:lpstr>
      <vt:lpstr>Всероссийские проверочные работы в СПО  </vt:lpstr>
      <vt:lpstr>ФГОС среднего общего образования  </vt:lpstr>
      <vt:lpstr>ФГОС среднего общего образования  (ред. от 11.12.2020) </vt:lpstr>
      <vt:lpstr>ФГОС среднего общего образования  (ред. от 11.12.2020)</vt:lpstr>
      <vt:lpstr>ФГОС среднего общего образования  (ред. от 11.12.2020)</vt:lpstr>
      <vt:lpstr>ФГОС среднего общего образования  (ред. от 11.12.2020)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Зейц Елена Васильевна</dc:creator>
  <cp:lastModifiedBy>cucumbertoyou@outlook.com</cp:lastModifiedBy>
  <cp:revision>113</cp:revision>
  <dcterms:created xsi:type="dcterms:W3CDTF">2020-10-22T15:59:34Z</dcterms:created>
  <dcterms:modified xsi:type="dcterms:W3CDTF">2021-06-10T17:07:50Z</dcterms:modified>
</cp:coreProperties>
</file>